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57" r:id="rId3"/>
    <p:sldId id="798" r:id="rId4"/>
    <p:sldId id="799" r:id="rId5"/>
    <p:sldId id="800" r:id="rId6"/>
    <p:sldId id="779" r:id="rId7"/>
    <p:sldId id="634" r:id="rId8"/>
    <p:sldId id="684" r:id="rId9"/>
    <p:sldId id="686" r:id="rId10"/>
    <p:sldId id="789" r:id="rId11"/>
    <p:sldId id="790" r:id="rId12"/>
    <p:sldId id="791" r:id="rId13"/>
    <p:sldId id="792" r:id="rId14"/>
    <p:sldId id="697" r:id="rId15"/>
    <p:sldId id="793" r:id="rId16"/>
    <p:sldId id="794" r:id="rId17"/>
    <p:sldId id="796" r:id="rId18"/>
    <p:sldId id="801" r:id="rId19"/>
    <p:sldId id="802" r:id="rId20"/>
    <p:sldId id="803" r:id="rId21"/>
    <p:sldId id="62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F01163BD-B19C-4757-A7BE-CB49058DACE4}">
          <p14:sldIdLst>
            <p14:sldId id="256"/>
            <p14:sldId id="257"/>
            <p14:sldId id="798"/>
            <p14:sldId id="799"/>
            <p14:sldId id="800"/>
            <p14:sldId id="779"/>
            <p14:sldId id="634"/>
            <p14:sldId id="684"/>
            <p14:sldId id="686"/>
            <p14:sldId id="789"/>
            <p14:sldId id="790"/>
            <p14:sldId id="791"/>
            <p14:sldId id="792"/>
            <p14:sldId id="697"/>
            <p14:sldId id="793"/>
            <p14:sldId id="794"/>
            <p14:sldId id="796"/>
            <p14:sldId id="801"/>
            <p14:sldId id="802"/>
            <p14:sldId id="803"/>
            <p14:sldId id="6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1330" y="4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5B015-ECCE-448E-8DC6-607DD2014AA7}" type="datetimeFigureOut">
              <a:rPr lang="en-IN" smtClean="0"/>
              <a:t>30-06-2023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B36F91-C222-44C1-B8BA-005157B244F8}" type="slidenum">
              <a:rPr lang="en-IN" smtClean="0"/>
              <a:t>‹#›</a:t>
            </a:fld>
            <a:endParaRPr lang="en-IN"/>
          </a:p>
        </p:txBody>
      </p:sp>
    </p:spTree>
    <p:extLst>
      <p:ext uri="{BB962C8B-B14F-4D97-AF65-F5344CB8AC3E}">
        <p14:creationId xmlns:p14="http://schemas.microsoft.com/office/powerpoint/2010/main" val="1220107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http://cs231n.github.io/neural-networks-1/</a:t>
            </a:r>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3</a:t>
            </a:fld>
            <a:endParaRPr lang="en-US"/>
          </a:p>
        </p:txBody>
      </p:sp>
    </p:spTree>
    <p:extLst>
      <p:ext uri="{BB962C8B-B14F-4D97-AF65-F5344CB8AC3E}">
        <p14:creationId xmlns:p14="http://schemas.microsoft.com/office/powerpoint/2010/main" val="3519654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http://cs231n.github.io/neural-networks-1/</a:t>
            </a:r>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4</a:t>
            </a:fld>
            <a:endParaRPr lang="en-US"/>
          </a:p>
        </p:txBody>
      </p:sp>
    </p:spTree>
    <p:extLst>
      <p:ext uri="{BB962C8B-B14F-4D97-AF65-F5344CB8AC3E}">
        <p14:creationId xmlns:p14="http://schemas.microsoft.com/office/powerpoint/2010/main" val="3478935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http://cs231n.github.io/neural-networks-1/</a:t>
            </a:r>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7</a:t>
            </a:fld>
            <a:endParaRPr lang="en-US"/>
          </a:p>
        </p:txBody>
      </p:sp>
    </p:spTree>
    <p:extLst>
      <p:ext uri="{BB962C8B-B14F-4D97-AF65-F5344CB8AC3E}">
        <p14:creationId xmlns:p14="http://schemas.microsoft.com/office/powerpoint/2010/main" val="518339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http://cs231n.github.io/neural-networks-1/</a:t>
            </a:r>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8</a:t>
            </a:fld>
            <a:endParaRPr lang="en-US"/>
          </a:p>
        </p:txBody>
      </p:sp>
    </p:spTree>
    <p:extLst>
      <p:ext uri="{BB962C8B-B14F-4D97-AF65-F5344CB8AC3E}">
        <p14:creationId xmlns:p14="http://schemas.microsoft.com/office/powerpoint/2010/main" val="560249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http://cs231n.github.io/neural-networks-1/</a:t>
            </a:r>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9</a:t>
            </a:fld>
            <a:endParaRPr lang="en-US"/>
          </a:p>
        </p:txBody>
      </p:sp>
    </p:spTree>
    <p:extLst>
      <p:ext uri="{BB962C8B-B14F-4D97-AF65-F5344CB8AC3E}">
        <p14:creationId xmlns:p14="http://schemas.microsoft.com/office/powerpoint/2010/main" val="181707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HOG features, Histogram</a:t>
            </a:r>
            <a:r>
              <a:rPr lang="en-US" baseline="0" dirty="0"/>
              <a:t> of Gradients, by </a:t>
            </a:r>
            <a:r>
              <a:rPr lang="en-US" baseline="0" dirty="0" err="1"/>
              <a:t>Triggs</a:t>
            </a:r>
            <a:endParaRPr lang="en-US" dirty="0"/>
          </a:p>
        </p:txBody>
      </p:sp>
      <p:sp>
        <p:nvSpPr>
          <p:cNvPr id="4" name="Footer Placeholder 3"/>
          <p:cNvSpPr>
            <a:spLocks noGrp="1"/>
          </p:cNvSpPr>
          <p:nvPr>
            <p:ph type="ftr" sz="quarter" idx="10"/>
          </p:nvPr>
        </p:nvSpPr>
        <p:spPr/>
        <p:txBody>
          <a:bodyPr/>
          <a:lstStyle/>
          <a:p>
            <a:r>
              <a:rPr lang="en-US"/>
              <a:t>VisGraph, HKUST</a:t>
            </a:r>
          </a:p>
        </p:txBody>
      </p:sp>
      <p:sp>
        <p:nvSpPr>
          <p:cNvPr id="5" name="Slide Number Placeholder 4"/>
          <p:cNvSpPr>
            <a:spLocks noGrp="1"/>
          </p:cNvSpPr>
          <p:nvPr>
            <p:ph type="sldNum" sz="quarter" idx="11"/>
          </p:nvPr>
        </p:nvSpPr>
        <p:spPr/>
        <p:txBody>
          <a:bodyPr/>
          <a:lstStyle/>
          <a:p>
            <a:fld id="{648F3D01-B37F-584D-9BCA-9D331F5DF9A2}" type="slidenum">
              <a:rPr lang="en-US" smtClean="0"/>
              <a:t>14</a:t>
            </a:fld>
            <a:endParaRPr lang="en-US"/>
          </a:p>
        </p:txBody>
      </p:sp>
    </p:spTree>
    <p:extLst>
      <p:ext uri="{BB962C8B-B14F-4D97-AF65-F5344CB8AC3E}">
        <p14:creationId xmlns:p14="http://schemas.microsoft.com/office/powerpoint/2010/main" val="2568981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6/30/2023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6/30/2023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6/30/2023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6/30/2023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6/30/2023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6/30/2023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6/30/2023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6/30/2023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6/30/2023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ImageNet#ImageNet_Challenge" TargetMode="Externa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CCC'18 @MCET">
            <a:extLst>
              <a:ext uri="{FF2B5EF4-FFF2-40B4-BE49-F238E27FC236}">
                <a16:creationId xmlns:a16="http://schemas.microsoft.com/office/drawing/2014/main" id="{65851CCC-846C-5190-D3D1-DD1DEF564A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flipH="1" flipV="1">
            <a:off x="9440639" y="688768"/>
            <a:ext cx="1966524" cy="9553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eep2neuron Tech Academy – Learning Education Academy">
            <a:extLst>
              <a:ext uri="{FF2B5EF4-FFF2-40B4-BE49-F238E27FC236}">
                <a16:creationId xmlns:a16="http://schemas.microsoft.com/office/drawing/2014/main" id="{A96C7B00-B106-1CF5-4D1B-535F581FBC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9224" y="5403425"/>
            <a:ext cx="2752164" cy="76877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BE3CAE8F-D54F-917F-8B08-AAF970C3B1F4}"/>
              </a:ext>
            </a:extLst>
          </p:cNvPr>
          <p:cNvSpPr>
            <a:spLocks noGrp="1"/>
          </p:cNvSpPr>
          <p:nvPr>
            <p:ph type="ctrTitle"/>
          </p:nvPr>
        </p:nvSpPr>
        <p:spPr/>
        <p:txBody>
          <a:bodyPr/>
          <a:lstStyle/>
          <a:p>
            <a:r>
              <a:rPr lang="en-US" dirty="0"/>
              <a:t>D2N Internship </a:t>
            </a:r>
            <a:endParaRPr lang="en-IN" dirty="0"/>
          </a:p>
        </p:txBody>
      </p:sp>
    </p:spTree>
    <p:extLst>
      <p:ext uri="{BB962C8B-B14F-4D97-AF65-F5344CB8AC3E}">
        <p14:creationId xmlns:p14="http://schemas.microsoft.com/office/powerpoint/2010/main" val="124440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HK" dirty="0"/>
              <a:t>Semantic segmentation</a:t>
            </a:r>
            <a:endParaRPr lang="en-US" dirty="0"/>
          </a:p>
        </p:txBody>
      </p:sp>
      <p:pic>
        <p:nvPicPr>
          <p:cNvPr id="2" name="Picture 1"/>
          <p:cNvPicPr>
            <a:picLocks noChangeAspect="1"/>
          </p:cNvPicPr>
          <p:nvPr/>
        </p:nvPicPr>
        <p:blipFill>
          <a:blip r:embed="rId2"/>
          <a:stretch>
            <a:fillRect/>
          </a:stretch>
        </p:blipFill>
        <p:spPr>
          <a:xfrm>
            <a:off x="4294564" y="1745673"/>
            <a:ext cx="2752228" cy="4197726"/>
          </a:xfrm>
          <a:prstGeom prst="rect">
            <a:avLst/>
          </a:prstGeom>
        </p:spPr>
      </p:pic>
    </p:spTree>
    <p:extLst>
      <p:ext uri="{BB962C8B-B14F-4D97-AF65-F5344CB8AC3E}">
        <p14:creationId xmlns:p14="http://schemas.microsoft.com/office/powerpoint/2010/main" val="2098412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Using sliding windows for semantic segmentation</a:t>
            </a:r>
            <a:endParaRPr lang="en-US" dirty="0"/>
          </a:p>
        </p:txBody>
      </p:sp>
      <p:pic>
        <p:nvPicPr>
          <p:cNvPr id="4" name="Picture 3"/>
          <p:cNvPicPr>
            <a:picLocks noChangeAspect="1"/>
          </p:cNvPicPr>
          <p:nvPr/>
        </p:nvPicPr>
        <p:blipFill>
          <a:blip r:embed="rId2"/>
          <a:stretch>
            <a:fillRect/>
          </a:stretch>
        </p:blipFill>
        <p:spPr>
          <a:xfrm>
            <a:off x="1935481" y="1702708"/>
            <a:ext cx="8200505" cy="3693637"/>
          </a:xfrm>
          <a:prstGeom prst="rect">
            <a:avLst/>
          </a:prstGeom>
        </p:spPr>
      </p:pic>
    </p:spTree>
    <p:extLst>
      <p:ext uri="{BB962C8B-B14F-4D97-AF65-F5344CB8AC3E}">
        <p14:creationId xmlns:p14="http://schemas.microsoft.com/office/powerpoint/2010/main" val="1332879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Fully convolutional</a:t>
            </a:r>
            <a:endParaRPr lang="en-US" dirty="0"/>
          </a:p>
        </p:txBody>
      </p:sp>
      <p:pic>
        <p:nvPicPr>
          <p:cNvPr id="2" name="Picture 1"/>
          <p:cNvPicPr>
            <a:picLocks noChangeAspect="1"/>
          </p:cNvPicPr>
          <p:nvPr/>
        </p:nvPicPr>
        <p:blipFill>
          <a:blip r:embed="rId2"/>
          <a:stretch>
            <a:fillRect/>
          </a:stretch>
        </p:blipFill>
        <p:spPr>
          <a:xfrm>
            <a:off x="2296816" y="2003367"/>
            <a:ext cx="8008848" cy="2983500"/>
          </a:xfrm>
          <a:prstGeom prst="rect">
            <a:avLst/>
          </a:prstGeom>
        </p:spPr>
      </p:pic>
    </p:spTree>
    <p:extLst>
      <p:ext uri="{BB962C8B-B14F-4D97-AF65-F5344CB8AC3E}">
        <p14:creationId xmlns:p14="http://schemas.microsoft.com/office/powerpoint/2010/main" val="2685894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Fully convolutional</a:t>
            </a:r>
            <a:endParaRPr lang="en-US" dirty="0"/>
          </a:p>
        </p:txBody>
      </p:sp>
      <p:pic>
        <p:nvPicPr>
          <p:cNvPr id="4" name="Picture 3"/>
          <p:cNvPicPr>
            <a:picLocks noChangeAspect="1"/>
          </p:cNvPicPr>
          <p:nvPr/>
        </p:nvPicPr>
        <p:blipFill>
          <a:blip r:embed="rId2"/>
          <a:stretch>
            <a:fillRect/>
          </a:stretch>
        </p:blipFill>
        <p:spPr>
          <a:xfrm>
            <a:off x="2105786" y="1950683"/>
            <a:ext cx="7880571" cy="3253274"/>
          </a:xfrm>
          <a:prstGeom prst="rect">
            <a:avLst/>
          </a:prstGeom>
        </p:spPr>
      </p:pic>
    </p:spTree>
    <p:extLst>
      <p:ext uri="{BB962C8B-B14F-4D97-AF65-F5344CB8AC3E}">
        <p14:creationId xmlns:p14="http://schemas.microsoft.com/office/powerpoint/2010/main" val="2940086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Detection and segmentation nets: The Mask Region-based CNN (R-CNN): </a:t>
            </a:r>
          </a:p>
        </p:txBody>
      </p:sp>
      <p:sp>
        <p:nvSpPr>
          <p:cNvPr id="3" name="Content Placeholder 2"/>
          <p:cNvSpPr>
            <a:spLocks noGrp="1"/>
          </p:cNvSpPr>
          <p:nvPr>
            <p:ph idx="1"/>
          </p:nvPr>
        </p:nvSpPr>
        <p:spPr/>
        <p:txBody>
          <a:bodyPr>
            <a:normAutofit fontScale="85000" lnSpcReduction="20000"/>
          </a:bodyPr>
          <a:lstStyle/>
          <a:p>
            <a:r>
              <a:rPr lang="en-US" dirty="0"/>
              <a:t>Class-independent region (bounding box) proposals</a:t>
            </a:r>
          </a:p>
          <a:p>
            <a:pPr lvl="1"/>
            <a:r>
              <a:rPr lang="en-US" dirty="0"/>
              <a:t>From selective search to region proposal net with </a:t>
            </a:r>
            <a:r>
              <a:rPr lang="en-US" dirty="0" err="1"/>
              <a:t>objectness</a:t>
            </a:r>
            <a:endParaRPr lang="en-US" dirty="0"/>
          </a:p>
          <a:p>
            <a:r>
              <a:rPr lang="en-US" dirty="0"/>
              <a:t>Use CNN to class each region</a:t>
            </a:r>
          </a:p>
          <a:p>
            <a:r>
              <a:rPr lang="en-US" dirty="0"/>
              <a:t>Regression on the bounding box or contour segmentation</a:t>
            </a:r>
          </a:p>
          <a:p>
            <a:endParaRPr lang="en-US" dirty="0"/>
          </a:p>
          <a:p>
            <a:r>
              <a:rPr lang="en-US" dirty="0"/>
              <a:t>Mask R-CNN: end-to-end</a:t>
            </a:r>
          </a:p>
          <a:p>
            <a:pPr lvl="1"/>
            <a:r>
              <a:rPr lang="en-HK" dirty="0"/>
              <a:t>Use CNN to make proposals on object/non-object in parallel</a:t>
            </a:r>
            <a:endParaRPr lang="en-US" dirty="0"/>
          </a:p>
          <a:p>
            <a:endParaRPr lang="en-US" dirty="0"/>
          </a:p>
          <a:p>
            <a:r>
              <a:rPr lang="en-US" dirty="0"/>
              <a:t>The old good idea of face detection by Viola</a:t>
            </a:r>
          </a:p>
          <a:p>
            <a:pPr lvl="1"/>
            <a:r>
              <a:rPr lang="en-US" dirty="0"/>
              <a:t>Proposal generation</a:t>
            </a:r>
          </a:p>
          <a:p>
            <a:pPr lvl="1"/>
            <a:r>
              <a:rPr lang="en-US" dirty="0"/>
              <a:t>Cascading (</a:t>
            </a:r>
            <a:r>
              <a:rPr lang="en-US" dirty="0" err="1"/>
              <a:t>ada</a:t>
            </a:r>
            <a:r>
              <a:rPr lang="en-US" dirty="0"/>
              <a:t> boosting)</a:t>
            </a:r>
          </a:p>
          <a:p>
            <a:endParaRPr lang="en-US" dirty="0"/>
          </a:p>
        </p:txBody>
      </p:sp>
      <p:sp>
        <p:nvSpPr>
          <p:cNvPr id="4" name="Footer Placeholder 3"/>
          <p:cNvSpPr>
            <a:spLocks noGrp="1"/>
          </p:cNvSpPr>
          <p:nvPr>
            <p:ph type="ftr" sz="quarter" idx="11"/>
          </p:nvPr>
        </p:nvSpPr>
        <p:spPr/>
        <p:txBody>
          <a:bodyPr/>
          <a:lstStyle/>
          <a:p>
            <a:r>
              <a:rPr lang="en-US" altLang="zh-TW"/>
              <a:t>VisGraph, HKUST</a:t>
            </a:r>
            <a:endParaRPr lang="en-US"/>
          </a:p>
        </p:txBody>
      </p:sp>
    </p:spTree>
    <p:extLst>
      <p:ext uri="{BB962C8B-B14F-4D97-AF65-F5344CB8AC3E}">
        <p14:creationId xmlns:p14="http://schemas.microsoft.com/office/powerpoint/2010/main" val="1952848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Using sliding windows for object detection as classification</a:t>
            </a:r>
            <a:endParaRPr lang="en-US" dirty="0"/>
          </a:p>
        </p:txBody>
      </p:sp>
      <p:pic>
        <p:nvPicPr>
          <p:cNvPr id="2" name="Picture 1"/>
          <p:cNvPicPr>
            <a:picLocks noChangeAspect="1"/>
          </p:cNvPicPr>
          <p:nvPr/>
        </p:nvPicPr>
        <p:blipFill>
          <a:blip r:embed="rId2"/>
          <a:stretch>
            <a:fillRect/>
          </a:stretch>
        </p:blipFill>
        <p:spPr>
          <a:xfrm>
            <a:off x="2232555" y="1837113"/>
            <a:ext cx="8150865" cy="3335134"/>
          </a:xfrm>
          <a:prstGeom prst="rect">
            <a:avLst/>
          </a:prstGeom>
        </p:spPr>
      </p:pic>
    </p:spTree>
    <p:extLst>
      <p:ext uri="{BB962C8B-B14F-4D97-AF65-F5344CB8AC3E}">
        <p14:creationId xmlns:p14="http://schemas.microsoft.com/office/powerpoint/2010/main" val="4022988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Mask R-CNN</a:t>
            </a:r>
            <a:endParaRPr lang="en-US" dirty="0"/>
          </a:p>
        </p:txBody>
      </p:sp>
      <p:pic>
        <p:nvPicPr>
          <p:cNvPr id="3" name="Picture 2"/>
          <p:cNvPicPr>
            <a:picLocks noChangeAspect="1"/>
          </p:cNvPicPr>
          <p:nvPr/>
        </p:nvPicPr>
        <p:blipFill>
          <a:blip r:embed="rId2"/>
          <a:stretch>
            <a:fillRect/>
          </a:stretch>
        </p:blipFill>
        <p:spPr>
          <a:xfrm>
            <a:off x="2101244" y="1684466"/>
            <a:ext cx="8026429" cy="3945684"/>
          </a:xfrm>
          <a:prstGeom prst="rect">
            <a:avLst/>
          </a:prstGeom>
        </p:spPr>
      </p:pic>
    </p:spTree>
    <p:extLst>
      <p:ext uri="{BB962C8B-B14F-4D97-AF65-F5344CB8AC3E}">
        <p14:creationId xmlns:p14="http://schemas.microsoft.com/office/powerpoint/2010/main" val="1786215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HK" dirty="0"/>
              <a:t>Excellent results</a:t>
            </a:r>
            <a:endParaRPr lang="en-US" dirty="0"/>
          </a:p>
        </p:txBody>
      </p:sp>
      <p:pic>
        <p:nvPicPr>
          <p:cNvPr id="2" name="Picture 1"/>
          <p:cNvPicPr>
            <a:picLocks noChangeAspect="1"/>
          </p:cNvPicPr>
          <p:nvPr/>
        </p:nvPicPr>
        <p:blipFill>
          <a:blip r:embed="rId2"/>
          <a:stretch>
            <a:fillRect/>
          </a:stretch>
        </p:blipFill>
        <p:spPr>
          <a:xfrm>
            <a:off x="1981200" y="1961362"/>
            <a:ext cx="8293628" cy="2922133"/>
          </a:xfrm>
          <a:prstGeom prst="rect">
            <a:avLst/>
          </a:prstGeom>
        </p:spPr>
      </p:pic>
    </p:spTree>
    <p:extLst>
      <p:ext uri="{BB962C8B-B14F-4D97-AF65-F5344CB8AC3E}">
        <p14:creationId xmlns:p14="http://schemas.microsoft.com/office/powerpoint/2010/main" val="3874738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18B4D5B-EB1F-44A7-9057-9578E82FF2CF}"/>
              </a:ext>
            </a:extLst>
          </p:cNvPr>
          <p:cNvSpPr txBox="1"/>
          <p:nvPr/>
        </p:nvSpPr>
        <p:spPr>
          <a:xfrm>
            <a:off x="1202801" y="2277731"/>
            <a:ext cx="10800144" cy="3108543"/>
          </a:xfrm>
          <a:prstGeom prst="rect">
            <a:avLst/>
          </a:prstGeom>
          <a:noFill/>
        </p:spPr>
        <p:txBody>
          <a:bodyPr wrap="square">
            <a:spAutoFit/>
          </a:bodyPr>
          <a:lstStyle/>
          <a:p>
            <a:pPr algn="just"/>
            <a:r>
              <a:rPr lang="en-US" sz="2800" b="0" i="0" dirty="0">
                <a:solidFill>
                  <a:srgbClr val="292929"/>
                </a:solidFill>
                <a:effectLst/>
                <a:latin typeface="source-serif-pro"/>
              </a:rPr>
              <a:t>Recurrent Neural Network is a generalization of feedforward neural network that has an internal memory. RNN is recurrent in nature as it performs the same function for every input of data while the output of the current input depends on the past one computation. After producing the output, it is copied and sent back into the recurrent network. For making a decision, it considers the current input and the output that it has learned from the previous input.</a:t>
            </a:r>
            <a:endParaRPr lang="en-IN" sz="2800" dirty="0"/>
          </a:p>
        </p:txBody>
      </p:sp>
      <p:sp>
        <p:nvSpPr>
          <p:cNvPr id="9" name="TextBox 8">
            <a:extLst>
              <a:ext uri="{FF2B5EF4-FFF2-40B4-BE49-F238E27FC236}">
                <a16:creationId xmlns:a16="http://schemas.microsoft.com/office/drawing/2014/main" id="{7EC2093E-124D-7320-D35C-9BAC79F63D01}"/>
              </a:ext>
            </a:extLst>
          </p:cNvPr>
          <p:cNvSpPr txBox="1"/>
          <p:nvPr/>
        </p:nvSpPr>
        <p:spPr>
          <a:xfrm>
            <a:off x="936584" y="810139"/>
            <a:ext cx="10518493" cy="707886"/>
          </a:xfrm>
          <a:prstGeom prst="rect">
            <a:avLst/>
          </a:prstGeom>
          <a:noFill/>
        </p:spPr>
        <p:txBody>
          <a:bodyPr wrap="square">
            <a:spAutoFit/>
          </a:bodyPr>
          <a:lstStyle/>
          <a:p>
            <a:pPr algn="l"/>
            <a:r>
              <a:rPr lang="en-US" sz="4000" b="1" i="0" dirty="0">
                <a:solidFill>
                  <a:srgbClr val="292929"/>
                </a:solidFill>
                <a:effectLst/>
                <a:latin typeface="sohne"/>
              </a:rPr>
              <a:t>What is Recurrent Neural Network (RNN)?</a:t>
            </a:r>
          </a:p>
        </p:txBody>
      </p:sp>
    </p:spTree>
    <p:extLst>
      <p:ext uri="{BB962C8B-B14F-4D97-AF65-F5344CB8AC3E}">
        <p14:creationId xmlns:p14="http://schemas.microsoft.com/office/powerpoint/2010/main" val="204557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D2895CA-1C38-6481-99D1-A311FEC67E2E}"/>
              </a:ext>
            </a:extLst>
          </p:cNvPr>
          <p:cNvSpPr txBox="1"/>
          <p:nvPr/>
        </p:nvSpPr>
        <p:spPr>
          <a:xfrm>
            <a:off x="856527" y="416689"/>
            <a:ext cx="11335473" cy="3108543"/>
          </a:xfrm>
          <a:prstGeom prst="rect">
            <a:avLst/>
          </a:prstGeom>
          <a:noFill/>
        </p:spPr>
        <p:txBody>
          <a:bodyPr wrap="square">
            <a:spAutoFit/>
          </a:bodyPr>
          <a:lstStyle/>
          <a:p>
            <a:pPr algn="l"/>
            <a:r>
              <a:rPr lang="en-US" sz="4000" b="1" i="0" dirty="0">
                <a:solidFill>
                  <a:srgbClr val="292929"/>
                </a:solidFill>
                <a:effectLst/>
                <a:latin typeface="sohne"/>
              </a:rPr>
              <a:t>What is Long Short Term Memory (LSTM)?</a:t>
            </a:r>
          </a:p>
          <a:p>
            <a:pPr algn="l"/>
            <a:endParaRPr lang="en-US" b="1" i="0" dirty="0">
              <a:solidFill>
                <a:srgbClr val="292929"/>
              </a:solidFill>
              <a:effectLst/>
              <a:latin typeface="sohne"/>
            </a:endParaRPr>
          </a:p>
          <a:p>
            <a:pPr algn="l"/>
            <a:endParaRPr lang="en-US" b="1" i="0" dirty="0">
              <a:solidFill>
                <a:srgbClr val="292929"/>
              </a:solidFill>
              <a:effectLst/>
              <a:latin typeface="sohne"/>
            </a:endParaRPr>
          </a:p>
          <a:p>
            <a:pPr algn="just"/>
            <a:r>
              <a:rPr lang="en-US" sz="2400" b="0" i="0" dirty="0">
                <a:solidFill>
                  <a:srgbClr val="292929"/>
                </a:solidFill>
                <a:effectLst/>
                <a:latin typeface="source-serif-pro"/>
              </a:rPr>
              <a:t>Long Short-Term Memory (LSTM) networks are a modified version of recurrent neural networks, which makes it easier to remember past data in memory. The vanishing gradient problem of RNN is resolved here. LSTM is well-suited to classify, process and predict time series given time lags of unknown duration. It trains the model by using back-propagation. In an LSTM network, three gates are present:</a:t>
            </a:r>
          </a:p>
        </p:txBody>
      </p:sp>
      <p:pic>
        <p:nvPicPr>
          <p:cNvPr id="1026" name="Picture 2">
            <a:extLst>
              <a:ext uri="{FF2B5EF4-FFF2-40B4-BE49-F238E27FC236}">
                <a16:creationId xmlns:a16="http://schemas.microsoft.com/office/drawing/2014/main" id="{50EA1A7E-5664-5127-E719-141D76D1E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499" y="3525232"/>
            <a:ext cx="4874507" cy="3108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7065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E12E43-6EC0-5BD1-AF97-8752B7990CB9}"/>
              </a:ext>
            </a:extLst>
          </p:cNvPr>
          <p:cNvSpPr>
            <a:spLocks noGrp="1"/>
          </p:cNvSpPr>
          <p:nvPr>
            <p:ph type="title"/>
          </p:nvPr>
        </p:nvSpPr>
        <p:spPr/>
        <p:txBody>
          <a:bodyPr/>
          <a:lstStyle/>
          <a:p>
            <a:r>
              <a:rPr lang="en-US" b="1" dirty="0">
                <a:latin typeface="Constantia" panose="02030602050306030303" pitchFamily="18" charset="0"/>
              </a:rPr>
              <a:t>Introduction to CNN</a:t>
            </a:r>
            <a:endParaRPr lang="en-IN" b="1" dirty="0">
              <a:latin typeface="Constantia" panose="02030602050306030303" pitchFamily="18" charset="0"/>
            </a:endParaRPr>
          </a:p>
        </p:txBody>
      </p:sp>
      <p:sp>
        <p:nvSpPr>
          <p:cNvPr id="13" name="TextBox 12">
            <a:extLst>
              <a:ext uri="{FF2B5EF4-FFF2-40B4-BE49-F238E27FC236}">
                <a16:creationId xmlns:a16="http://schemas.microsoft.com/office/drawing/2014/main" id="{EB6F1C62-803D-0B69-FC11-08863DF163E6}"/>
              </a:ext>
            </a:extLst>
          </p:cNvPr>
          <p:cNvSpPr txBox="1"/>
          <p:nvPr/>
        </p:nvSpPr>
        <p:spPr>
          <a:xfrm>
            <a:off x="1059084" y="4549676"/>
            <a:ext cx="11051892" cy="2308324"/>
          </a:xfrm>
          <a:prstGeom prst="rect">
            <a:avLst/>
          </a:prstGeom>
          <a:noFill/>
        </p:spPr>
        <p:txBody>
          <a:bodyPr wrap="square">
            <a:spAutoFit/>
          </a:bodyPr>
          <a:lstStyle/>
          <a:p>
            <a:pPr algn="just"/>
            <a:r>
              <a:rPr lang="en-US" b="1" i="0" dirty="0">
                <a:solidFill>
                  <a:srgbClr val="292929"/>
                </a:solidFill>
                <a:effectLst/>
                <a:latin typeface="Times New Roman" panose="02020603050405020304" pitchFamily="18" charset="0"/>
                <a:cs typeface="Times New Roman" panose="02020603050405020304" pitchFamily="18" charset="0"/>
              </a:rPr>
              <a:t>A Convolutional Neural Network</a:t>
            </a:r>
            <a:r>
              <a:rPr lang="en-US" b="0" i="0" dirty="0">
                <a:solidFill>
                  <a:srgbClr val="292929"/>
                </a:solidFill>
                <a:effectLst/>
                <a:latin typeface="Times New Roman" panose="02020603050405020304" pitchFamily="18" charset="0"/>
                <a:cs typeface="Times New Roman" panose="02020603050405020304" pitchFamily="18" charset="0"/>
              </a:rPr>
              <a:t> (</a:t>
            </a:r>
            <a:r>
              <a:rPr lang="en-US" b="1" i="0" dirty="0">
                <a:solidFill>
                  <a:srgbClr val="292929"/>
                </a:solidFill>
                <a:effectLst/>
                <a:latin typeface="Times New Roman" panose="02020603050405020304" pitchFamily="18" charset="0"/>
                <a:cs typeface="Times New Roman" panose="02020603050405020304" pitchFamily="18" charset="0"/>
              </a:rPr>
              <a:t>CNN</a:t>
            </a:r>
            <a:r>
              <a:rPr lang="en-US" b="0" i="0" dirty="0">
                <a:solidFill>
                  <a:srgbClr val="292929"/>
                </a:solidFill>
                <a:effectLst/>
                <a:latin typeface="Times New Roman" panose="02020603050405020304" pitchFamily="18" charset="0"/>
                <a:cs typeface="Times New Roman" panose="02020603050405020304" pitchFamily="18" charset="0"/>
              </a:rPr>
              <a:t>, or </a:t>
            </a:r>
            <a:r>
              <a:rPr lang="en-US" b="1" i="0" dirty="0" err="1">
                <a:solidFill>
                  <a:srgbClr val="292929"/>
                </a:solidFill>
                <a:effectLst/>
                <a:latin typeface="Times New Roman" panose="02020603050405020304" pitchFamily="18" charset="0"/>
                <a:cs typeface="Times New Roman" panose="02020603050405020304" pitchFamily="18" charset="0"/>
              </a:rPr>
              <a:t>ConvNet</a:t>
            </a:r>
            <a:r>
              <a:rPr lang="en-US" b="0" i="0" dirty="0">
                <a:solidFill>
                  <a:srgbClr val="292929"/>
                </a:solidFill>
                <a:effectLst/>
                <a:latin typeface="Times New Roman" panose="02020603050405020304" pitchFamily="18" charset="0"/>
                <a:cs typeface="Times New Roman" panose="02020603050405020304" pitchFamily="18" charset="0"/>
              </a:rPr>
              <a:t>) are a special kind of multi-layer neural networks, designed to recognize visual patterns directly from pixel images with minimal preprocessing.. The </a:t>
            </a:r>
            <a:r>
              <a:rPr lang="en-US" b="1" i="0" dirty="0">
                <a:solidFill>
                  <a:srgbClr val="292929"/>
                </a:solidFill>
                <a:effectLst/>
                <a:latin typeface="Times New Roman" panose="02020603050405020304" pitchFamily="18" charset="0"/>
                <a:cs typeface="Times New Roman" panose="02020603050405020304" pitchFamily="18" charset="0"/>
              </a:rPr>
              <a:t>ImageNet</a:t>
            </a:r>
            <a:r>
              <a:rPr lang="en-US" b="0" i="0" dirty="0">
                <a:solidFill>
                  <a:srgbClr val="292929"/>
                </a:solidFill>
                <a:effectLst/>
                <a:latin typeface="Times New Roman" panose="02020603050405020304" pitchFamily="18" charset="0"/>
                <a:cs typeface="Times New Roman" panose="02020603050405020304" pitchFamily="18" charset="0"/>
              </a:rPr>
              <a:t> project is a large visual database designed for use in visual object recognition software research. The ImageNet project runs an annual software contest, the </a:t>
            </a:r>
            <a:r>
              <a:rPr lang="en-US" b="1" i="0" dirty="0">
                <a:solidFill>
                  <a:srgbClr val="292929"/>
                </a:solidFill>
                <a:effectLst/>
                <a:latin typeface="Times New Roman" panose="02020603050405020304" pitchFamily="18" charset="0"/>
                <a:cs typeface="Times New Roman" panose="02020603050405020304" pitchFamily="18" charset="0"/>
              </a:rPr>
              <a:t>ImageNet Large Scale Visual Recognition Challenge (</a:t>
            </a:r>
            <a:r>
              <a:rPr lang="en-US" b="1" i="0" u="sng" dirty="0">
                <a:solidFill>
                  <a:srgbClr val="292929"/>
                </a:solidFill>
                <a:effectLst/>
                <a:latin typeface="Times New Roman" panose="02020603050405020304" pitchFamily="18" charset="0"/>
                <a:cs typeface="Times New Roman" panose="02020603050405020304" pitchFamily="18" charset="0"/>
                <a:hlinkClick r:id="rId2"/>
              </a:rPr>
              <a:t>ILSVRC</a:t>
            </a:r>
            <a:r>
              <a:rPr lang="en-US" b="1" i="0" dirty="0">
                <a:solidFill>
                  <a:srgbClr val="292929"/>
                </a:solidFill>
                <a:effectLst/>
                <a:latin typeface="Times New Roman" panose="02020603050405020304" pitchFamily="18" charset="0"/>
                <a:cs typeface="Times New Roman" panose="02020603050405020304" pitchFamily="18" charset="0"/>
              </a:rPr>
              <a:t>)</a:t>
            </a:r>
            <a:r>
              <a:rPr lang="en-US" b="0" i="0" dirty="0">
                <a:solidFill>
                  <a:srgbClr val="292929"/>
                </a:solidFill>
                <a:effectLst/>
                <a:latin typeface="Times New Roman" panose="02020603050405020304" pitchFamily="18" charset="0"/>
                <a:cs typeface="Times New Roman" panose="02020603050405020304" pitchFamily="18" charset="0"/>
              </a:rPr>
              <a:t>, where software programs compete to correctly classify and detect objects and scenes. Here I will talk about CNN architectures of ILSVRC top competitors .</a:t>
            </a:r>
          </a:p>
          <a:p>
            <a:br>
              <a:rPr lang="en-US" dirty="0">
                <a:effectLst/>
              </a:rPr>
            </a:br>
            <a:endParaRPr lang="en-IN" dirty="0"/>
          </a:p>
        </p:txBody>
      </p:sp>
      <p:sp>
        <p:nvSpPr>
          <p:cNvPr id="3" name="TextBox 2">
            <a:extLst>
              <a:ext uri="{FF2B5EF4-FFF2-40B4-BE49-F238E27FC236}">
                <a16:creationId xmlns:a16="http://schemas.microsoft.com/office/drawing/2014/main" id="{D54E326B-75A6-5E30-7C76-728A315E0793}"/>
              </a:ext>
            </a:extLst>
          </p:cNvPr>
          <p:cNvSpPr txBox="1"/>
          <p:nvPr/>
        </p:nvSpPr>
        <p:spPr>
          <a:xfrm>
            <a:off x="1140107" y="1533787"/>
            <a:ext cx="11051893" cy="2862322"/>
          </a:xfrm>
          <a:prstGeom prst="rect">
            <a:avLst/>
          </a:prstGeom>
          <a:noFill/>
        </p:spPr>
        <p:txBody>
          <a:bodyPr wrap="square">
            <a:spAutoFit/>
          </a:bodyPr>
          <a:lstStyle/>
          <a:p>
            <a:pPr algn="just"/>
            <a:r>
              <a:rPr lang="en-US" b="0" i="0" dirty="0">
                <a:solidFill>
                  <a:srgbClr val="292929"/>
                </a:solidFill>
                <a:effectLst/>
                <a:latin typeface="Times New Roman" panose="02020603050405020304" pitchFamily="18" charset="0"/>
                <a:cs typeface="Times New Roman" panose="02020603050405020304" pitchFamily="18" charset="0"/>
              </a:rPr>
              <a:t>Neural Networks are set of algorithms which closely resemble the human brain and are designed to recognize patterns. They interpret sensory data through a machine perception, labelling or clustering raw input. They can recognize numerical patterns, contained in vectors, into which all real-world data ( images, sound, text or time series), must be translated. Artificial neural networks are composed of a large number of highly interconnected processing elements (neuron) working together to solve a problem.</a:t>
            </a:r>
          </a:p>
          <a:p>
            <a:pPr algn="just"/>
            <a:endParaRPr lang="en-US" b="0" i="0" dirty="0">
              <a:solidFill>
                <a:srgbClr val="292929"/>
              </a:solidFill>
              <a:effectLst/>
              <a:latin typeface="Times New Roman" panose="02020603050405020304" pitchFamily="18" charset="0"/>
              <a:cs typeface="Times New Roman" panose="02020603050405020304" pitchFamily="18" charset="0"/>
            </a:endParaRPr>
          </a:p>
          <a:p>
            <a:pPr algn="just"/>
            <a:r>
              <a:rPr lang="en-US" b="0" i="0" dirty="0">
                <a:solidFill>
                  <a:srgbClr val="292929"/>
                </a:solidFill>
                <a:effectLst/>
                <a:latin typeface="Times New Roman" panose="02020603050405020304" pitchFamily="18" charset="0"/>
                <a:cs typeface="Times New Roman" panose="02020603050405020304" pitchFamily="18" charset="0"/>
              </a:rPr>
              <a:t>An ANN usually involves a large number of processors operating in parallel and arranged in tiers. The first tier receives the raw input information — analogous to optic nerves in human visual processing. Each successive tier receives the output from the tier preceding it, rather than from the raw input — in the same way neurons further from the optic nerve receive signals from those closer to it. The last tier produces the output of the system</a:t>
            </a:r>
          </a:p>
        </p:txBody>
      </p:sp>
    </p:spTree>
    <p:extLst>
      <p:ext uri="{BB962C8B-B14F-4D97-AF65-F5344CB8AC3E}">
        <p14:creationId xmlns:p14="http://schemas.microsoft.com/office/powerpoint/2010/main" val="3778357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Data Science Interview Questions for IT Industry Part-6: Deep Learning ...">
            <a:extLst>
              <a:ext uri="{FF2B5EF4-FFF2-40B4-BE49-F238E27FC236}">
                <a16:creationId xmlns:a16="http://schemas.microsoft.com/office/drawing/2014/main" id="{C949C6BA-AA72-1225-9F44-C800001605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741" y="1712328"/>
            <a:ext cx="8759697" cy="4167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3512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8094" y="1943100"/>
            <a:ext cx="9601200" cy="1485900"/>
          </a:xfrm>
        </p:spPr>
        <p:txBody>
          <a:bodyPr/>
          <a:lstStyle/>
          <a:p>
            <a:pPr algn="ctr"/>
            <a:r>
              <a:rPr lang="en-HK" dirty="0"/>
              <a:t>End.</a:t>
            </a:r>
            <a:endParaRPr lang="en-US" dirty="0"/>
          </a:p>
        </p:txBody>
      </p:sp>
    </p:spTree>
    <p:extLst>
      <p:ext uri="{BB962C8B-B14F-4D97-AF65-F5344CB8AC3E}">
        <p14:creationId xmlns:p14="http://schemas.microsoft.com/office/powerpoint/2010/main" val="467201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CNN architectures</a:t>
            </a:r>
          </a:p>
        </p:txBody>
      </p:sp>
      <p:sp>
        <p:nvSpPr>
          <p:cNvPr id="6" name="Content Placeholder 2"/>
          <p:cNvSpPr txBox="1">
            <a:spLocks/>
          </p:cNvSpPr>
          <p:nvPr/>
        </p:nvSpPr>
        <p:spPr>
          <a:xfrm>
            <a:off x="2110510" y="1517083"/>
            <a:ext cx="8100291" cy="4929475"/>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2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1pPr>
            <a:lvl2pPr marL="742950" indent="-285750" algn="l" defTabSz="457200" rtl="0" eaLnBrk="1" latinLnBrk="0" hangingPunct="1">
              <a:spcBef>
                <a:spcPct val="20000"/>
              </a:spcBef>
              <a:buFont typeface="Arial"/>
              <a:buChar char="–"/>
              <a:defRPr sz="24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2pPr>
            <a:lvl3pPr marL="1143000" indent="-228600" algn="l" defTabSz="457200" rtl="0" eaLnBrk="1" latinLnBrk="0" hangingPunct="1">
              <a:spcBef>
                <a:spcPct val="20000"/>
              </a:spcBef>
              <a:buFont typeface="Arial"/>
              <a:buChar char="•"/>
              <a:defRPr sz="20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3pPr>
            <a:lvl4pPr marL="1600200" indent="-228600" algn="l" defTabSz="457200" rtl="0" eaLnBrk="1" latinLnBrk="0" hangingPunct="1">
              <a:spcBef>
                <a:spcPct val="20000"/>
              </a:spcBef>
              <a:buFont typeface="Arial"/>
              <a:buChar char="–"/>
              <a:defRPr sz="1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4pPr>
            <a:lvl5pPr marL="2057400" indent="-228600" algn="l" defTabSz="457200" rtl="0" eaLnBrk="1" latinLnBrk="0" hangingPunct="1">
              <a:spcBef>
                <a:spcPct val="20000"/>
              </a:spcBef>
              <a:buFont typeface="Arial"/>
              <a:buChar char="»"/>
              <a:defRPr sz="1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The conventional linear structure, linear list of layers, feedforward</a:t>
            </a:r>
          </a:p>
          <a:p>
            <a:r>
              <a:rPr lang="en-US" dirty="0"/>
              <a:t>Generally a DAG, directed acyclic graph</a:t>
            </a:r>
          </a:p>
          <a:p>
            <a:r>
              <a:rPr lang="en-US" dirty="0" err="1"/>
              <a:t>ResNet</a:t>
            </a:r>
            <a:r>
              <a:rPr lang="en-US" dirty="0"/>
              <a:t> simply adds back</a:t>
            </a:r>
          </a:p>
          <a:p>
            <a:endParaRPr lang="en-US" dirty="0"/>
          </a:p>
          <a:p>
            <a:r>
              <a:rPr lang="en-US" dirty="0"/>
              <a:t>Different terminology: complex layer and simple layer</a:t>
            </a:r>
          </a:p>
          <a:p>
            <a:pPr lvl="1"/>
            <a:r>
              <a:rPr lang="en-US" dirty="0"/>
              <a:t>A complex (complete) convolutional layer, including different stages such as convolution per se,  batch normalization, nonlinearity, and pooling</a:t>
            </a:r>
          </a:p>
          <a:p>
            <a:pPr lvl="1"/>
            <a:r>
              <a:rPr lang="en-US" dirty="0"/>
              <a:t>Each stage is a layer, even there are no parameters</a:t>
            </a:r>
          </a:p>
          <a:p>
            <a:r>
              <a:rPr lang="en-US" dirty="0"/>
              <a:t>The traditional CNNs are just a few complex convolutional layers to extract features, then are followed by a </a:t>
            </a:r>
            <a:r>
              <a:rPr lang="en-US" dirty="0" err="1"/>
              <a:t>softmax</a:t>
            </a:r>
            <a:r>
              <a:rPr lang="en-US" dirty="0"/>
              <a:t> classification output layer</a:t>
            </a:r>
          </a:p>
          <a:p>
            <a:r>
              <a:rPr lang="en-US" dirty="0"/>
              <a:t>Convolutional networks output a high-dimensional, structured object, rather than just predicting a class label for a </a:t>
            </a:r>
            <a:r>
              <a:rPr lang="en-US" dirty="0" err="1"/>
              <a:t>classiciation</a:t>
            </a:r>
            <a:r>
              <a:rPr lang="en-US" dirty="0"/>
              <a:t> task or a real </a:t>
            </a:r>
            <a:r>
              <a:rPr lang="en-US" dirty="0" err="1"/>
              <a:t>valuefor</a:t>
            </a:r>
            <a:r>
              <a:rPr lang="en-US" dirty="0"/>
              <a:t> a regression task, it </a:t>
            </a:r>
            <a:r>
              <a:rPr lang="en-US" dirty="0" err="1"/>
              <a:t>it</a:t>
            </a:r>
            <a:r>
              <a:rPr lang="en-US" dirty="0"/>
              <a:t> an output tensor</a:t>
            </a:r>
          </a:p>
          <a:p>
            <a:pPr lvl="1"/>
            <a:r>
              <a:rPr lang="en-US" dirty="0" err="1"/>
              <a:t>S_i,j,k</a:t>
            </a:r>
            <a:r>
              <a:rPr lang="en-US" dirty="0"/>
              <a:t> is the probability that pixel </a:t>
            </a:r>
            <a:r>
              <a:rPr lang="en-US" dirty="0" err="1"/>
              <a:t>j,k</a:t>
            </a:r>
            <a:r>
              <a:rPr lang="en-US" dirty="0"/>
              <a:t> belongs to class I</a:t>
            </a:r>
          </a:p>
        </p:txBody>
      </p:sp>
    </p:spTree>
    <p:extLst>
      <p:ext uri="{BB962C8B-B14F-4D97-AF65-F5344CB8AC3E}">
        <p14:creationId xmlns:p14="http://schemas.microsoft.com/office/powerpoint/2010/main" val="905060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popular CNN </a:t>
            </a:r>
          </a:p>
        </p:txBody>
      </p:sp>
      <p:sp>
        <p:nvSpPr>
          <p:cNvPr id="5" name="Content Placeholder 2"/>
          <p:cNvSpPr txBox="1">
            <a:spLocks/>
          </p:cNvSpPr>
          <p:nvPr/>
        </p:nvSpPr>
        <p:spPr>
          <a:xfrm>
            <a:off x="1524001" y="2442352"/>
            <a:ext cx="3540143" cy="241538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1pPr>
            <a:lvl2pPr marL="742950" indent="-285750" algn="l" defTabSz="457200" rtl="0" eaLnBrk="1" latinLnBrk="0" hangingPunct="1">
              <a:spcBef>
                <a:spcPct val="20000"/>
              </a:spcBef>
              <a:buFont typeface="Arial"/>
              <a:buChar char="–"/>
              <a:defRPr sz="24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2pPr>
            <a:lvl3pPr marL="1143000" indent="-228600" algn="l" defTabSz="457200" rtl="0" eaLnBrk="1" latinLnBrk="0" hangingPunct="1">
              <a:spcBef>
                <a:spcPct val="20000"/>
              </a:spcBef>
              <a:buFont typeface="Arial"/>
              <a:buChar char="•"/>
              <a:defRPr sz="20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3pPr>
            <a:lvl4pPr marL="1600200" indent="-228600" algn="l" defTabSz="457200" rtl="0" eaLnBrk="1" latinLnBrk="0" hangingPunct="1">
              <a:spcBef>
                <a:spcPct val="20000"/>
              </a:spcBef>
              <a:buFont typeface="Arial"/>
              <a:buChar char="–"/>
              <a:defRPr sz="1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4pPr>
            <a:lvl5pPr marL="2057400" indent="-228600" algn="l" defTabSz="457200" rtl="0" eaLnBrk="1" latinLnBrk="0" hangingPunct="1">
              <a:spcBef>
                <a:spcPct val="20000"/>
              </a:spcBef>
              <a:buFont typeface="Arial"/>
              <a:buChar char="»"/>
              <a:defRPr sz="1800" kern="1200">
                <a:solidFill>
                  <a:schemeClr val="accent6">
                    <a:lumMod val="25000"/>
                  </a:schemeClr>
                </a:solidFill>
                <a:effectLst>
                  <a:glow rad="12700">
                    <a:schemeClr val="tx1">
                      <a:lumMod val="50000"/>
                      <a:lumOff val="50000"/>
                      <a:alpha val="50000"/>
                    </a:schemeClr>
                  </a:glow>
                </a:effectLst>
                <a:latin typeface="Calibri"/>
                <a:ea typeface="Heiti SC Light"/>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err="1"/>
              <a:t>LeNet</a:t>
            </a:r>
            <a:r>
              <a:rPr lang="en-US" dirty="0"/>
              <a:t>, 1998</a:t>
            </a:r>
          </a:p>
          <a:p>
            <a:r>
              <a:rPr lang="en-US" dirty="0" err="1"/>
              <a:t>AlexNet</a:t>
            </a:r>
            <a:r>
              <a:rPr lang="en-US" dirty="0"/>
              <a:t>, 2012</a:t>
            </a:r>
          </a:p>
          <a:p>
            <a:r>
              <a:rPr lang="en-US" dirty="0" err="1"/>
              <a:t>VGGNet</a:t>
            </a:r>
            <a:r>
              <a:rPr lang="en-US" dirty="0"/>
              <a:t>, 2014</a:t>
            </a:r>
          </a:p>
          <a:p>
            <a:r>
              <a:rPr lang="en-US" dirty="0" err="1"/>
              <a:t>ResNet</a:t>
            </a:r>
            <a:r>
              <a:rPr lang="en-US" dirty="0"/>
              <a:t>, 2015</a:t>
            </a:r>
          </a:p>
        </p:txBody>
      </p:sp>
      <p:pic>
        <p:nvPicPr>
          <p:cNvPr id="3" name="Picture 2"/>
          <p:cNvPicPr>
            <a:picLocks noChangeAspect="1"/>
          </p:cNvPicPr>
          <p:nvPr/>
        </p:nvPicPr>
        <p:blipFill>
          <a:blip r:embed="rId3"/>
          <a:stretch>
            <a:fillRect/>
          </a:stretch>
        </p:blipFill>
        <p:spPr>
          <a:xfrm>
            <a:off x="4451176" y="1953491"/>
            <a:ext cx="6011936" cy="3055791"/>
          </a:xfrm>
          <a:prstGeom prst="rect">
            <a:avLst/>
          </a:prstGeom>
        </p:spPr>
      </p:pic>
    </p:spTree>
    <p:extLst>
      <p:ext uri="{BB962C8B-B14F-4D97-AF65-F5344CB8AC3E}">
        <p14:creationId xmlns:p14="http://schemas.microsoft.com/office/powerpoint/2010/main" val="1006978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HK" dirty="0" err="1"/>
              <a:t>VGGNet</a:t>
            </a:r>
            <a:endParaRPr lang="en-US" dirty="0"/>
          </a:p>
        </p:txBody>
      </p:sp>
      <p:sp>
        <p:nvSpPr>
          <p:cNvPr id="7" name="Content Placeholder 5"/>
          <p:cNvSpPr>
            <a:spLocks noGrp="1"/>
          </p:cNvSpPr>
          <p:nvPr>
            <p:ph idx="1"/>
          </p:nvPr>
        </p:nvSpPr>
        <p:spPr>
          <a:xfrm>
            <a:off x="2092036" y="2099889"/>
            <a:ext cx="2723804" cy="3901902"/>
          </a:xfrm>
        </p:spPr>
        <p:txBody>
          <a:bodyPr/>
          <a:lstStyle/>
          <a:p>
            <a:r>
              <a:rPr lang="en-HK" dirty="0"/>
              <a:t>16 layers</a:t>
            </a:r>
          </a:p>
          <a:p>
            <a:r>
              <a:rPr lang="en-HK" dirty="0"/>
              <a:t>Only 3*3 convolutions</a:t>
            </a:r>
          </a:p>
          <a:p>
            <a:r>
              <a:rPr lang="en-HK" dirty="0"/>
              <a:t>138 million parameters</a:t>
            </a:r>
            <a:endParaRPr lang="en-US" dirty="0"/>
          </a:p>
        </p:txBody>
      </p:sp>
      <p:pic>
        <p:nvPicPr>
          <p:cNvPr id="4" name="Picture 3"/>
          <p:cNvPicPr>
            <a:picLocks noChangeAspect="1"/>
          </p:cNvPicPr>
          <p:nvPr/>
        </p:nvPicPr>
        <p:blipFill>
          <a:blip r:embed="rId2"/>
          <a:stretch>
            <a:fillRect/>
          </a:stretch>
        </p:blipFill>
        <p:spPr>
          <a:xfrm>
            <a:off x="5283028" y="2913712"/>
            <a:ext cx="2283391" cy="3524033"/>
          </a:xfrm>
          <a:prstGeom prst="rect">
            <a:avLst/>
          </a:prstGeom>
        </p:spPr>
      </p:pic>
      <p:pic>
        <p:nvPicPr>
          <p:cNvPr id="5" name="Picture 4"/>
          <p:cNvPicPr>
            <a:picLocks noChangeAspect="1"/>
          </p:cNvPicPr>
          <p:nvPr/>
        </p:nvPicPr>
        <p:blipFill>
          <a:blip r:embed="rId3"/>
          <a:stretch>
            <a:fillRect/>
          </a:stretch>
        </p:blipFill>
        <p:spPr>
          <a:xfrm>
            <a:off x="7777769" y="274638"/>
            <a:ext cx="2221680" cy="6163106"/>
          </a:xfrm>
          <a:prstGeom prst="rect">
            <a:avLst/>
          </a:prstGeom>
        </p:spPr>
      </p:pic>
    </p:spTree>
    <p:extLst>
      <p:ext uri="{BB962C8B-B14F-4D97-AF65-F5344CB8AC3E}">
        <p14:creationId xmlns:p14="http://schemas.microsoft.com/office/powerpoint/2010/main" val="991591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4285" y="2036620"/>
            <a:ext cx="8337665" cy="1982525"/>
          </a:xfrm>
        </p:spPr>
        <p:txBody>
          <a:bodyPr>
            <a:normAutofit/>
          </a:bodyPr>
          <a:lstStyle/>
          <a:p>
            <a:r>
              <a:rPr lang="en-US" b="1" dirty="0"/>
              <a:t>CNN applications</a:t>
            </a:r>
            <a:endParaRPr lang="en-US" dirty="0"/>
          </a:p>
        </p:txBody>
      </p:sp>
    </p:spTree>
    <p:extLst>
      <p:ext uri="{BB962C8B-B14F-4D97-AF65-F5344CB8AC3E}">
        <p14:creationId xmlns:p14="http://schemas.microsoft.com/office/powerpoint/2010/main" val="3419525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CNN applications</a:t>
            </a:r>
          </a:p>
        </p:txBody>
      </p:sp>
      <p:sp>
        <p:nvSpPr>
          <p:cNvPr id="3" name="Content Placeholder 2"/>
          <p:cNvSpPr>
            <a:spLocks noGrp="1"/>
          </p:cNvSpPr>
          <p:nvPr>
            <p:ph idx="1"/>
          </p:nvPr>
        </p:nvSpPr>
        <p:spPr/>
        <p:txBody>
          <a:bodyPr>
            <a:normAutofit fontScale="92500" lnSpcReduction="20000"/>
          </a:bodyPr>
          <a:lstStyle/>
          <a:p>
            <a:r>
              <a:rPr lang="en-US" dirty="0"/>
              <a:t>Transfer learning</a:t>
            </a:r>
          </a:p>
          <a:p>
            <a:r>
              <a:rPr lang="en-US" dirty="0"/>
              <a:t>Fine-tuning the CNN</a:t>
            </a:r>
          </a:p>
          <a:p>
            <a:pPr lvl="1"/>
            <a:r>
              <a:rPr lang="en-US" dirty="0"/>
              <a:t>Keep some early layers</a:t>
            </a:r>
          </a:p>
          <a:p>
            <a:pPr lvl="2"/>
            <a:r>
              <a:rPr lang="en-US" dirty="0"/>
              <a:t>Early layers contain more generic features, edges, color blobs</a:t>
            </a:r>
          </a:p>
          <a:p>
            <a:pPr lvl="2"/>
            <a:r>
              <a:rPr lang="en-US" dirty="0"/>
              <a:t>Common to many visual tasks</a:t>
            </a:r>
          </a:p>
          <a:p>
            <a:pPr lvl="1"/>
            <a:r>
              <a:rPr lang="en-US" dirty="0"/>
              <a:t>Fine-tune the later layers</a:t>
            </a:r>
          </a:p>
          <a:p>
            <a:pPr lvl="2"/>
            <a:r>
              <a:rPr lang="en-US" dirty="0"/>
              <a:t>More specific to the details of the class</a:t>
            </a:r>
          </a:p>
          <a:p>
            <a:r>
              <a:rPr lang="en-US" dirty="0"/>
              <a:t>CNN as feature extractor</a:t>
            </a:r>
          </a:p>
          <a:p>
            <a:pPr lvl="1"/>
            <a:r>
              <a:rPr lang="en-US" dirty="0"/>
              <a:t>Remove the last fully connected layer</a:t>
            </a:r>
          </a:p>
          <a:p>
            <a:pPr lvl="1"/>
            <a:r>
              <a:rPr lang="en-US" dirty="0"/>
              <a:t>A kind of descriptor or CNN codes for the image</a:t>
            </a:r>
          </a:p>
          <a:p>
            <a:pPr lvl="1"/>
            <a:r>
              <a:rPr lang="en-US" dirty="0" err="1"/>
              <a:t>AlexNet</a:t>
            </a:r>
            <a:r>
              <a:rPr lang="en-US" dirty="0"/>
              <a:t> gives a 4096 Dim descriptor</a:t>
            </a:r>
          </a:p>
        </p:txBody>
      </p:sp>
    </p:spTree>
    <p:extLst>
      <p:ext uri="{BB962C8B-B14F-4D97-AF65-F5344CB8AC3E}">
        <p14:creationId xmlns:p14="http://schemas.microsoft.com/office/powerpoint/2010/main" val="650723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CNN classification/recognition nets</a:t>
            </a:r>
          </a:p>
        </p:txBody>
      </p:sp>
      <p:sp>
        <p:nvSpPr>
          <p:cNvPr id="3" name="Content Placeholder 2"/>
          <p:cNvSpPr>
            <a:spLocks noGrp="1"/>
          </p:cNvSpPr>
          <p:nvPr>
            <p:ph idx="1"/>
          </p:nvPr>
        </p:nvSpPr>
        <p:spPr/>
        <p:txBody>
          <a:bodyPr>
            <a:normAutofit/>
          </a:bodyPr>
          <a:lstStyle/>
          <a:p>
            <a:r>
              <a:rPr lang="en-US" dirty="0"/>
              <a:t>CNN layers and fully-connected classification layers</a:t>
            </a:r>
          </a:p>
          <a:p>
            <a:r>
              <a:rPr lang="en-US" dirty="0"/>
              <a:t>From </a:t>
            </a:r>
            <a:r>
              <a:rPr lang="en-US" dirty="0" err="1"/>
              <a:t>ResNet</a:t>
            </a:r>
            <a:r>
              <a:rPr lang="en-US" dirty="0"/>
              <a:t> to </a:t>
            </a:r>
            <a:r>
              <a:rPr lang="en-US" dirty="0" err="1"/>
              <a:t>DenseNet</a:t>
            </a:r>
            <a:endParaRPr lang="en-US" dirty="0"/>
          </a:p>
          <a:p>
            <a:pPr lvl="1"/>
            <a:r>
              <a:rPr lang="en-US" dirty="0"/>
              <a:t>Densely connected</a:t>
            </a:r>
          </a:p>
          <a:p>
            <a:pPr lvl="1"/>
            <a:r>
              <a:rPr lang="en-US" dirty="0"/>
              <a:t>Feature concatenation </a:t>
            </a:r>
          </a:p>
        </p:txBody>
      </p:sp>
      <p:sp>
        <p:nvSpPr>
          <p:cNvPr id="4" name="Footer Placeholder 3"/>
          <p:cNvSpPr>
            <a:spLocks noGrp="1"/>
          </p:cNvSpPr>
          <p:nvPr>
            <p:ph type="ftr" sz="quarter" idx="11"/>
          </p:nvPr>
        </p:nvSpPr>
        <p:spPr/>
        <p:txBody>
          <a:bodyPr/>
          <a:lstStyle/>
          <a:p>
            <a:r>
              <a:rPr lang="en-US" altLang="zh-TW"/>
              <a:t>VisGraph, HKUST</a:t>
            </a:r>
            <a:endParaRPr lang="en-US"/>
          </a:p>
        </p:txBody>
      </p:sp>
    </p:spTree>
    <p:extLst>
      <p:ext uri="{BB962C8B-B14F-4D97-AF65-F5344CB8AC3E}">
        <p14:creationId xmlns:p14="http://schemas.microsoft.com/office/powerpoint/2010/main" val="2529853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Fully convolutional nets: semantic segmentation</a:t>
            </a:r>
          </a:p>
        </p:txBody>
      </p:sp>
      <p:sp>
        <p:nvSpPr>
          <p:cNvPr id="3" name="Content Placeholder 2"/>
          <p:cNvSpPr>
            <a:spLocks noGrp="1"/>
          </p:cNvSpPr>
          <p:nvPr>
            <p:ph idx="1"/>
          </p:nvPr>
        </p:nvSpPr>
        <p:spPr/>
        <p:txBody>
          <a:bodyPr>
            <a:normAutofit/>
          </a:bodyPr>
          <a:lstStyle/>
          <a:p>
            <a:r>
              <a:rPr lang="en-US" dirty="0"/>
              <a:t>Classification/recognition nets produce ‘non-spatial’ outputs</a:t>
            </a:r>
          </a:p>
          <a:p>
            <a:pPr lvl="1"/>
            <a:r>
              <a:rPr lang="en-US" dirty="0"/>
              <a:t>the last fully connected layer has the fixed dimension of classes, throws away spatial coordinates</a:t>
            </a:r>
          </a:p>
          <a:p>
            <a:pPr lvl="1"/>
            <a:endParaRPr lang="en-US" dirty="0"/>
          </a:p>
          <a:p>
            <a:r>
              <a:rPr lang="en-US" dirty="0"/>
              <a:t>Fully convolutional nets output maps as well</a:t>
            </a:r>
          </a:p>
        </p:txBody>
      </p:sp>
    </p:spTree>
    <p:extLst>
      <p:ext uri="{BB962C8B-B14F-4D97-AF65-F5344CB8AC3E}">
        <p14:creationId xmlns:p14="http://schemas.microsoft.com/office/powerpoint/2010/main" val="300209335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{255CDA8D-C2EE-4A17-9F32-FA9E74C79E18}tf10001105</Template>
  <TotalTime>45</TotalTime>
  <Words>920</Words>
  <Application>Microsoft Office PowerPoint</Application>
  <PresentationFormat>Widescreen</PresentationFormat>
  <Paragraphs>96</Paragraphs>
  <Slides>21</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Constantia</vt:lpstr>
      <vt:lpstr>Franklin Gothic Book</vt:lpstr>
      <vt:lpstr>sohne</vt:lpstr>
      <vt:lpstr>source-serif-pro</vt:lpstr>
      <vt:lpstr>Times New Roman</vt:lpstr>
      <vt:lpstr>Crop</vt:lpstr>
      <vt:lpstr>D2N Internship </vt:lpstr>
      <vt:lpstr>Introduction to CNN</vt:lpstr>
      <vt:lpstr>CNN architectures</vt:lpstr>
      <vt:lpstr>The popular CNN </vt:lpstr>
      <vt:lpstr>VGGNet</vt:lpstr>
      <vt:lpstr>CNN applications</vt:lpstr>
      <vt:lpstr>CNN applications</vt:lpstr>
      <vt:lpstr>CNN classification/recognition nets</vt:lpstr>
      <vt:lpstr>Fully convolutional nets: semantic segmentation</vt:lpstr>
      <vt:lpstr>Semantic segmentation</vt:lpstr>
      <vt:lpstr>Using sliding windows for semantic segmentation</vt:lpstr>
      <vt:lpstr>Fully convolutional</vt:lpstr>
      <vt:lpstr>Fully convolutional</vt:lpstr>
      <vt:lpstr>Detection and segmentation nets: The Mask Region-based CNN (R-CNN): </vt:lpstr>
      <vt:lpstr>Using sliding windows for object detection as classification</vt:lpstr>
      <vt:lpstr>Mask R-CNN</vt:lpstr>
      <vt:lpstr>Excellent results</vt:lpstr>
      <vt:lpstr>PowerPoint Presentation</vt:lpstr>
      <vt:lpstr>PowerPoint Presentation</vt:lpstr>
      <vt:lpstr>PowerPoint Presentation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D2N Internship </dc:title>
  <dc:creator>Sujith C</dc:creator>
  <cp:lastModifiedBy>Sujith C</cp:lastModifiedBy>
  <cp:revision>4</cp:revision>
  <dcterms:created xsi:type="dcterms:W3CDTF">2023-06-26T13:38:27Z</dcterms:created>
  <dcterms:modified xsi:type="dcterms:W3CDTF">2023-06-30T15:20:54Z</dcterms:modified>
</cp:coreProperties>
</file>

<file path=docProps/thumbnail.jpeg>
</file>